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Inter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7" roundtripDataSignature="AMtx7mh87Ivih6JiNIT0RXjHQhOzWwUo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3D7836-014E-45D6-AF5F-7830EE91CBE4}">
  <a:tblStyle styleId="{713D7836-014E-45D6-AF5F-7830EE91CB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40ea6383b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340ea6383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40ea6383b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340ea6383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40ea6383b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340ea6383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40ea6383b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340ea6383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db9667cf36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2db9667cf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40ea6383b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340ea6383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40ea6383b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340ea6383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40ea6383b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340ea6383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40ea6383b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340ea6383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40ea6383b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340ea6383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40ea6383b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340ea6383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40ea6383b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340ea6383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/>
          <p:nvPr>
            <p:ph type="ctrTitle"/>
          </p:nvPr>
        </p:nvSpPr>
        <p:spPr>
          <a:xfrm>
            <a:off x="456900" y="1972350"/>
            <a:ext cx="8147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" type="subTitle"/>
          </p:nvPr>
        </p:nvSpPr>
        <p:spPr>
          <a:xfrm>
            <a:off x="475000" y="4393404"/>
            <a:ext cx="3555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title"/>
          </p:nvPr>
        </p:nvSpPr>
        <p:spPr>
          <a:xfrm>
            <a:off x="464100" y="826025"/>
            <a:ext cx="810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>
  <p:cSld name="Title Slide with Imag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6"/>
          <p:cNvSpPr/>
          <p:nvPr/>
        </p:nvSpPr>
        <p:spPr>
          <a:xfrm flipH="1" rot="10800000">
            <a:off x="1" y="78"/>
            <a:ext cx="7968900" cy="4053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" name="Google Shape;41;p26"/>
          <p:cNvCxnSpPr/>
          <p:nvPr/>
        </p:nvCxnSpPr>
        <p:spPr>
          <a:xfrm flipH="1" rot="10800000">
            <a:off x="1" y="42"/>
            <a:ext cx="4523100" cy="22533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" name="Google Shape;42;p26"/>
          <p:cNvSpPr/>
          <p:nvPr>
            <p:ph idx="2" type="pic"/>
          </p:nvPr>
        </p:nvSpPr>
        <p:spPr>
          <a:xfrm>
            <a:off x="1262550" y="645711"/>
            <a:ext cx="3321300" cy="3852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3" name="Google Shape;43;p26"/>
          <p:cNvCxnSpPr/>
          <p:nvPr/>
        </p:nvCxnSpPr>
        <p:spPr>
          <a:xfrm flipH="1" rot="10800000">
            <a:off x="6753227" y="2943449"/>
            <a:ext cx="2391000" cy="1266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26" title="Title"/>
          <p:cNvSpPr txBox="1"/>
          <p:nvPr>
            <p:ph type="ctrTitle"/>
          </p:nvPr>
        </p:nvSpPr>
        <p:spPr>
          <a:xfrm>
            <a:off x="4781792" y="1504563"/>
            <a:ext cx="36402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1"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26" title="Subtitle"/>
          <p:cNvSpPr txBox="1"/>
          <p:nvPr>
            <p:ph idx="1" type="subTitle"/>
          </p:nvPr>
        </p:nvSpPr>
        <p:spPr>
          <a:xfrm>
            <a:off x="4781412" y="2730749"/>
            <a:ext cx="364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6" name="Google Shape;46;p26"/>
          <p:cNvCxnSpPr/>
          <p:nvPr/>
        </p:nvCxnSpPr>
        <p:spPr>
          <a:xfrm flipH="1" rot="10800000">
            <a:off x="-13377" y="3524903"/>
            <a:ext cx="1439700" cy="750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4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title"/>
          </p:nvPr>
        </p:nvSpPr>
        <p:spPr>
          <a:xfrm>
            <a:off x="389009" y="1567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body"/>
          </p:nvPr>
        </p:nvSpPr>
        <p:spPr>
          <a:xfrm>
            <a:off x="533400" y="1200150"/>
            <a:ext cx="7924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1" type="ftr"/>
          </p:nvPr>
        </p:nvSpPr>
        <p:spPr>
          <a:xfrm>
            <a:off x="253898" y="47672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db9667cf36_0_254"/>
          <p:cNvSpPr txBox="1"/>
          <p:nvPr>
            <p:ph type="title"/>
          </p:nvPr>
        </p:nvSpPr>
        <p:spPr>
          <a:xfrm>
            <a:off x="152400" y="228600"/>
            <a:ext cx="876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g2db9667cf36_0_254"/>
          <p:cNvSpPr txBox="1"/>
          <p:nvPr>
            <p:ph idx="1" type="body"/>
          </p:nvPr>
        </p:nvSpPr>
        <p:spPr>
          <a:xfrm>
            <a:off x="304800" y="971550"/>
            <a:ext cx="411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g2db9667cf36_0_254"/>
          <p:cNvSpPr txBox="1"/>
          <p:nvPr>
            <p:ph idx="2" type="body"/>
          </p:nvPr>
        </p:nvSpPr>
        <p:spPr>
          <a:xfrm>
            <a:off x="4572000" y="971550"/>
            <a:ext cx="41148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2db9667cf36_0_254"/>
          <p:cNvSpPr txBox="1"/>
          <p:nvPr>
            <p:ph idx="3" type="body"/>
          </p:nvPr>
        </p:nvSpPr>
        <p:spPr>
          <a:xfrm>
            <a:off x="4572000" y="2971800"/>
            <a:ext cx="41148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g2db9667cf36_0_254"/>
          <p:cNvSpPr txBox="1"/>
          <p:nvPr>
            <p:ph idx="12" type="sldNum"/>
          </p:nvPr>
        </p:nvSpPr>
        <p:spPr>
          <a:xfrm>
            <a:off x="7239000" y="4857750"/>
            <a:ext cx="190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ceecaa8367_1_216"/>
          <p:cNvSpPr txBox="1"/>
          <p:nvPr>
            <p:ph type="title"/>
          </p:nvPr>
        </p:nvSpPr>
        <p:spPr>
          <a:xfrm>
            <a:off x="4641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574525" y="2150850"/>
            <a:ext cx="8002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4641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387900" y="847675"/>
            <a:ext cx="830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title"/>
          </p:nvPr>
        </p:nvSpPr>
        <p:spPr>
          <a:xfrm>
            <a:off x="458584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4143751" y="4504412"/>
            <a:ext cx="4428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hasCustomPrompt="1" type="title"/>
          </p:nvPr>
        </p:nvSpPr>
        <p:spPr>
          <a:xfrm>
            <a:off x="571500" y="1106125"/>
            <a:ext cx="8005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23"/>
          <p:cNvSpPr txBox="1"/>
          <p:nvPr>
            <p:ph idx="1" type="body"/>
          </p:nvPr>
        </p:nvSpPr>
        <p:spPr>
          <a:xfrm>
            <a:off x="571500" y="2999825"/>
            <a:ext cx="80055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641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003A6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87900" y="847675"/>
            <a:ext cx="830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800"/>
              <a:buFont typeface="Inter"/>
              <a:buChar char="●"/>
              <a:defRPr b="0" i="0" sz="1800" u="none" cap="none" strike="noStrike">
                <a:solidFill>
                  <a:srgbClr val="003A6D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003A6D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003A6D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003A6D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003A6D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003A6D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003A6D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003A6D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003A6D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nelgiriyewithana/billionaires-statistics-dataset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>
            <p:ph type="ctrTitle"/>
          </p:nvPr>
        </p:nvSpPr>
        <p:spPr>
          <a:xfrm>
            <a:off x="498300" y="2336931"/>
            <a:ext cx="8147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4744"/>
              <a:t>Exploratory Data Analysis on the Billionaire Dataset</a:t>
            </a:r>
            <a:endParaRPr b="1" sz="47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29118"/>
              <a:buNone/>
            </a:pPr>
            <a:r>
              <a:t/>
            </a:r>
            <a:endParaRPr/>
          </a:p>
        </p:txBody>
      </p:sp>
      <p:sp>
        <p:nvSpPr>
          <p:cNvPr id="52" name="Google Shape;52;p1"/>
          <p:cNvSpPr txBox="1"/>
          <p:nvPr>
            <p:ph idx="1" type="subTitle"/>
          </p:nvPr>
        </p:nvSpPr>
        <p:spPr>
          <a:xfrm>
            <a:off x="475000" y="4393404"/>
            <a:ext cx="3555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700"/>
              <a:t>Ajla Korman</a:t>
            </a:r>
            <a:endParaRPr sz="1700"/>
          </a:p>
        </p:txBody>
      </p:sp>
      <p:sp>
        <p:nvSpPr>
          <p:cNvPr id="53" name="Google Shape;53;p1"/>
          <p:cNvSpPr txBox="1"/>
          <p:nvPr>
            <p:ph idx="1" type="subTitle"/>
          </p:nvPr>
        </p:nvSpPr>
        <p:spPr>
          <a:xfrm>
            <a:off x="2761000" y="3120425"/>
            <a:ext cx="6087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/>
              <a:t>IBU 512 Advanced Topics in Database Systems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40ea6383b_0_94"/>
          <p:cNvSpPr txBox="1"/>
          <p:nvPr>
            <p:ph type="title"/>
          </p:nvPr>
        </p:nvSpPr>
        <p:spPr>
          <a:xfrm>
            <a:off x="465209" y="685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GB" sz="4100"/>
              <a:t>Age Distribution</a:t>
            </a:r>
            <a:endParaRPr/>
          </a:p>
        </p:txBody>
      </p:sp>
      <p:sp>
        <p:nvSpPr>
          <p:cNvPr id="127" name="Google Shape;127;g3340ea6383b_0_94"/>
          <p:cNvSpPr txBox="1"/>
          <p:nvPr/>
        </p:nvSpPr>
        <p:spPr>
          <a:xfrm>
            <a:off x="557325" y="1003175"/>
            <a:ext cx="72957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Histogram of billionaire ages: Most are between 50-70 years old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Younger billionaires dominate Tech industry, while older ones are in Manufacturing &amp; Energy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8" name="Google Shape;128;g3340ea6383b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5" y="2150475"/>
            <a:ext cx="371475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340ea6383b_0_94"/>
          <p:cNvPicPr preferRelativeResize="0"/>
          <p:nvPr/>
        </p:nvPicPr>
        <p:blipFill rotWithShape="1">
          <a:blip r:embed="rId4">
            <a:alphaModFix/>
          </a:blip>
          <a:srcRect b="4370" l="0" r="2353" t="0"/>
          <a:stretch/>
        </p:blipFill>
        <p:spPr>
          <a:xfrm>
            <a:off x="4783550" y="1826625"/>
            <a:ext cx="34861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40ea6383b_0_107"/>
          <p:cNvSpPr txBox="1"/>
          <p:nvPr>
            <p:ph type="title"/>
          </p:nvPr>
        </p:nvSpPr>
        <p:spPr>
          <a:xfrm>
            <a:off x="465209" y="685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100">
                <a:solidFill>
                  <a:srgbClr val="003A6D"/>
                </a:solidFill>
              </a:rPr>
              <a:t>Key Findings &amp; Discussion</a:t>
            </a:r>
            <a:endParaRPr sz="4100">
              <a:solidFill>
                <a:srgbClr val="003A6D"/>
              </a:solidFill>
            </a:endParaRPr>
          </a:p>
        </p:txBody>
      </p:sp>
      <p:sp>
        <p:nvSpPr>
          <p:cNvPr id="135" name="Google Shape;135;g3340ea6383b_0_107"/>
          <p:cNvSpPr txBox="1"/>
          <p:nvPr/>
        </p:nvSpPr>
        <p:spPr>
          <a:xfrm>
            <a:off x="557325" y="1003175"/>
            <a:ext cx="72957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AutoNum type="arabicPeriod"/>
            </a:pPr>
            <a:r>
              <a:rPr b="1"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Wealth is Highly Concentrated in a Few Countries:</a:t>
            </a:r>
            <a:endParaRPr b="1"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United States dominates in total billionaire net worth, followed by China and India. European and emerging economies contribute at lower levels.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AutoNum type="arabicPeriod"/>
            </a:pPr>
            <a:r>
              <a:rPr b="1"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Technology, Finance, and Retail Drive Billionaire Wealth:</a:t>
            </a:r>
            <a:endParaRPr b="1"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technology sector, in particular, has created more self-made billionaires, unlike inherited wealth in industries such as real estate or manufacturing.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40ea6383b_0_117"/>
          <p:cNvSpPr txBox="1"/>
          <p:nvPr>
            <p:ph type="title"/>
          </p:nvPr>
        </p:nvSpPr>
        <p:spPr>
          <a:xfrm>
            <a:off x="465209" y="685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1100"/>
              <a:buNone/>
            </a:pPr>
            <a:r>
              <a:rPr lang="en-GB" sz="4100">
                <a:solidFill>
                  <a:srgbClr val="003A6D"/>
                </a:solidFill>
              </a:rPr>
              <a:t>Key Findings &amp; Discussion</a:t>
            </a:r>
            <a:endParaRPr sz="4100">
              <a:solidFill>
                <a:srgbClr val="003A6D"/>
              </a:solidFill>
            </a:endParaRPr>
          </a:p>
        </p:txBody>
      </p:sp>
      <p:sp>
        <p:nvSpPr>
          <p:cNvPr id="141" name="Google Shape;141;g3340ea6383b_0_117"/>
          <p:cNvSpPr txBox="1"/>
          <p:nvPr/>
        </p:nvSpPr>
        <p:spPr>
          <a:xfrm>
            <a:off x="557325" y="1003175"/>
            <a:ext cx="72957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AutoNum type="arabicPeriod" startAt="3"/>
            </a:pPr>
            <a:r>
              <a:rPr b="1"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Persistent Gender Disparity in Billionaire Distribution:</a:t>
            </a:r>
            <a:endParaRPr b="1"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number of male billionaires vastly outnumbers female billionaires.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Female billionaires are concentrated in industries like Fashion &amp; Retail and Food &amp; Beverage, often linked to inherited wealth.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AutoNum type="arabicPeriod" startAt="3"/>
            </a:pPr>
            <a:r>
              <a:rPr b="1"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Self-Made Billionaires are the Majority:</a:t>
            </a:r>
            <a:endParaRPr b="1"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Most billionaires accumulate wealth through entrepreneurship, rather than inheritance.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is especially evident in sectors like Technology and Finance, where innovation plays a crucial role.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40ea6383b_0_123"/>
          <p:cNvSpPr txBox="1"/>
          <p:nvPr>
            <p:ph type="title"/>
          </p:nvPr>
        </p:nvSpPr>
        <p:spPr>
          <a:xfrm>
            <a:off x="465209" y="685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1100"/>
              <a:buNone/>
            </a:pPr>
            <a:r>
              <a:rPr lang="en-GB" sz="4100">
                <a:solidFill>
                  <a:srgbClr val="003A6D"/>
                </a:solidFill>
              </a:rPr>
              <a:t>Conclusion &amp; Future Work</a:t>
            </a:r>
            <a:endParaRPr sz="4100">
              <a:solidFill>
                <a:srgbClr val="003A6D"/>
              </a:solidFill>
            </a:endParaRPr>
          </a:p>
        </p:txBody>
      </p:sp>
      <p:sp>
        <p:nvSpPr>
          <p:cNvPr id="147" name="Google Shape;147;g3340ea6383b_0_123"/>
          <p:cNvSpPr txBox="1"/>
          <p:nvPr/>
        </p:nvSpPr>
        <p:spPr>
          <a:xfrm>
            <a:off x="557325" y="1003175"/>
            <a:ext cx="72957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Research confirmed global wealth concentration patterns.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Findings align with past studies on billionaire demographics &amp; economics.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Future work: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lphaLcPeriod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Time-series analysis of billionaire growth over decades.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lphaLcPeriod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Machine learning models for billionaire wealth prediction.</a:t>
            </a:r>
            <a:endParaRPr b="1"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574525" y="2150850"/>
            <a:ext cx="8002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GB" sz="4200"/>
              <a:t>Thank you for your attention</a:t>
            </a:r>
            <a:endParaRPr b="1"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b9667cf36_0_2"/>
          <p:cNvSpPr txBox="1"/>
          <p:nvPr>
            <p:ph type="title"/>
          </p:nvPr>
        </p:nvSpPr>
        <p:spPr>
          <a:xfrm>
            <a:off x="465209" y="76747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GB" sz="4100"/>
              <a:t>Introduction</a:t>
            </a:r>
            <a:endParaRPr/>
          </a:p>
        </p:txBody>
      </p:sp>
      <p:sp>
        <p:nvSpPr>
          <p:cNvPr id="59" name="Google Shape;59;g2db9667cf36_0_2"/>
          <p:cNvSpPr/>
          <p:nvPr/>
        </p:nvSpPr>
        <p:spPr>
          <a:xfrm>
            <a:off x="387350" y="20986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2db9667cf36_0_2"/>
          <p:cNvSpPr txBox="1"/>
          <p:nvPr/>
        </p:nvSpPr>
        <p:spPr>
          <a:xfrm>
            <a:off x="646259" y="1170172"/>
            <a:ext cx="7945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2857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A6D"/>
              </a:buClr>
              <a:buSzPts val="17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g2db9667cf36_0_2"/>
          <p:cNvSpPr txBox="1"/>
          <p:nvPr>
            <p:ph idx="1" type="body"/>
          </p:nvPr>
        </p:nvSpPr>
        <p:spPr>
          <a:xfrm>
            <a:off x="493859" y="1017772"/>
            <a:ext cx="8069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16706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●"/>
            </a:pPr>
            <a:r>
              <a:rPr lang="en-GB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Billionaire wealth is not </a:t>
            </a:r>
            <a:r>
              <a:rPr lang="en-GB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distributed</a:t>
            </a:r>
            <a:r>
              <a:rPr lang="en-GB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equally across the world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research looks at: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lphaLcPeriod"/>
            </a:pPr>
            <a:r>
              <a:rPr lang="en-GB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who billionaires are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lphaLcPeriod"/>
            </a:pPr>
            <a:r>
              <a:rPr lang="en-GB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where they come from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lphaLcPeriod"/>
            </a:pPr>
            <a:r>
              <a:rPr lang="en-GB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which industry they operate in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lphaLcPeriod"/>
            </a:pPr>
            <a:r>
              <a:rPr lang="en-GB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age and gender demographics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Aim of the research was: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lphaLcPeriod"/>
            </a:pPr>
            <a:r>
              <a:rPr lang="en-GB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Find out what factors influence billionaire growth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6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lphaLcPeriod"/>
            </a:pPr>
            <a:r>
              <a:rPr lang="en-GB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Helps understand why some places have more billionaires than others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61111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40ea6383b_0_3"/>
          <p:cNvSpPr txBox="1"/>
          <p:nvPr>
            <p:ph type="title"/>
          </p:nvPr>
        </p:nvSpPr>
        <p:spPr>
          <a:xfrm>
            <a:off x="465209" y="685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GB" sz="4100"/>
              <a:t>Methods &amp; Material</a:t>
            </a:r>
            <a:endParaRPr/>
          </a:p>
        </p:txBody>
      </p:sp>
      <p:sp>
        <p:nvSpPr>
          <p:cNvPr id="67" name="Google Shape;67;g3340ea6383b_0_3"/>
          <p:cNvSpPr/>
          <p:nvPr/>
        </p:nvSpPr>
        <p:spPr>
          <a:xfrm>
            <a:off x="387350" y="20986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3340ea6383b_0_3"/>
          <p:cNvSpPr txBox="1"/>
          <p:nvPr/>
        </p:nvSpPr>
        <p:spPr>
          <a:xfrm>
            <a:off x="646259" y="1170172"/>
            <a:ext cx="7945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2857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A6D"/>
              </a:buClr>
              <a:buSzPts val="17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3340ea6383b_0_3"/>
          <p:cNvSpPr txBox="1"/>
          <p:nvPr>
            <p:ph idx="1" type="body"/>
          </p:nvPr>
        </p:nvSpPr>
        <p:spPr>
          <a:xfrm>
            <a:off x="493859" y="1017772"/>
            <a:ext cx="8069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Billionaire Statistics Dataset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Contains 35 attributes on billionaires worldwide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Includes information on net worth, industries, age and gender, country of citizenship, and economic indicators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Used for EDA (Exploratory Data Analysis)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libraries used: Pandas, NumPy, Matplotlib, and Seaborn for data analysis and visualization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40ea6383b_0_18"/>
          <p:cNvSpPr txBox="1"/>
          <p:nvPr>
            <p:ph type="title"/>
          </p:nvPr>
        </p:nvSpPr>
        <p:spPr>
          <a:xfrm>
            <a:off x="465209" y="685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GB" sz="4100"/>
              <a:t>Data Preprocessing &amp; Cleaning</a:t>
            </a:r>
            <a:endParaRPr/>
          </a:p>
        </p:txBody>
      </p:sp>
      <p:sp>
        <p:nvSpPr>
          <p:cNvPr id="75" name="Google Shape;75;g3340ea6383b_0_18"/>
          <p:cNvSpPr/>
          <p:nvPr/>
        </p:nvSpPr>
        <p:spPr>
          <a:xfrm>
            <a:off x="387350" y="20986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3340ea6383b_0_18"/>
          <p:cNvSpPr txBox="1"/>
          <p:nvPr/>
        </p:nvSpPr>
        <p:spPr>
          <a:xfrm>
            <a:off x="646259" y="1170172"/>
            <a:ext cx="7945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2857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A6D"/>
              </a:buClr>
              <a:buSzPts val="17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3340ea6383b_0_18"/>
          <p:cNvSpPr txBox="1"/>
          <p:nvPr>
            <p:ph idx="1" type="body"/>
          </p:nvPr>
        </p:nvSpPr>
        <p:spPr>
          <a:xfrm>
            <a:off x="493859" y="1017772"/>
            <a:ext cx="8069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Removed unnecessary columns (e.g., birth details, specific locations, first and last name)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Handled missing values: Used OpenAI API &amp; World Bank API for estimation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Dropped null &amp; duplicate records to improve dataset quality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Final dataset contained 15 key columns and 2457 records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" name="Google Shape;78;g3340ea6383b_0_18"/>
          <p:cNvGraphicFramePr/>
          <p:nvPr/>
        </p:nvGraphicFramePr>
        <p:xfrm>
          <a:off x="9995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{713D7836-014E-45D6-AF5F-7830EE91CBE4}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55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personName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finalWorth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gender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industries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countryOfCitizenship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selfMade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</a:t>
                      </a: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gdp_country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tax_revenue_country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total_tax_rate_country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population_country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source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organization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city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5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40ea6383b_0_27"/>
          <p:cNvSpPr txBox="1"/>
          <p:nvPr>
            <p:ph type="title"/>
          </p:nvPr>
        </p:nvSpPr>
        <p:spPr>
          <a:xfrm>
            <a:off x="465209" y="685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GB" sz="4100"/>
              <a:t>Net Worth Analysis</a:t>
            </a:r>
            <a:endParaRPr/>
          </a:p>
        </p:txBody>
      </p:sp>
      <p:sp>
        <p:nvSpPr>
          <p:cNvPr id="84" name="Google Shape;84;g3340ea6383b_0_27"/>
          <p:cNvSpPr/>
          <p:nvPr/>
        </p:nvSpPr>
        <p:spPr>
          <a:xfrm>
            <a:off x="387350" y="20986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340ea6383b_0_27"/>
          <p:cNvSpPr txBox="1"/>
          <p:nvPr/>
        </p:nvSpPr>
        <p:spPr>
          <a:xfrm>
            <a:off x="646259" y="1170172"/>
            <a:ext cx="7945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2857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A6D"/>
              </a:buClr>
              <a:buSzPts val="17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3340ea6383b_0_27"/>
          <p:cNvSpPr txBox="1"/>
          <p:nvPr>
            <p:ph idx="1" type="body"/>
          </p:nvPr>
        </p:nvSpPr>
        <p:spPr>
          <a:xfrm>
            <a:off x="493859" y="1017772"/>
            <a:ext cx="8069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Calculated key statistics: Mean, median, and outliers using IQR method.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Plotted histogram: Showed billionaire net worth distribution.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Identified industries with highest net worth: Tech, Finance, Manufacturing.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g3340ea6383b_0_27"/>
          <p:cNvGrpSpPr/>
          <p:nvPr/>
        </p:nvGrpSpPr>
        <p:grpSpPr>
          <a:xfrm>
            <a:off x="2513925" y="2248300"/>
            <a:ext cx="3146725" cy="2101025"/>
            <a:chOff x="3210025" y="2297100"/>
            <a:chExt cx="3146725" cy="2101025"/>
          </a:xfrm>
        </p:grpSpPr>
        <p:pic>
          <p:nvPicPr>
            <p:cNvPr id="88" name="Google Shape;88;g3340ea6383b_0_27"/>
            <p:cNvPicPr preferRelativeResize="0"/>
            <p:nvPr/>
          </p:nvPicPr>
          <p:blipFill rotWithShape="1">
            <a:blip r:embed="rId3">
              <a:alphaModFix/>
            </a:blip>
            <a:srcRect b="0" l="0" r="69128" t="7287"/>
            <a:stretch/>
          </p:blipFill>
          <p:spPr>
            <a:xfrm>
              <a:off x="3210025" y="2340600"/>
              <a:ext cx="1146825" cy="205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g3340ea6383b_0_27"/>
            <p:cNvPicPr preferRelativeResize="0"/>
            <p:nvPr/>
          </p:nvPicPr>
          <p:blipFill rotWithShape="1">
            <a:blip r:embed="rId3">
              <a:alphaModFix/>
            </a:blip>
            <a:srcRect b="0" l="46164" r="0" t="5329"/>
            <a:stretch/>
          </p:blipFill>
          <p:spPr>
            <a:xfrm>
              <a:off x="4356850" y="2297100"/>
              <a:ext cx="1999900" cy="2101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40ea6383b_0_39"/>
          <p:cNvSpPr txBox="1"/>
          <p:nvPr>
            <p:ph type="title"/>
          </p:nvPr>
        </p:nvSpPr>
        <p:spPr>
          <a:xfrm>
            <a:off x="465209" y="685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GB" sz="4100"/>
              <a:t>Net Worth Analysis</a:t>
            </a:r>
            <a:endParaRPr/>
          </a:p>
        </p:txBody>
      </p:sp>
      <p:pic>
        <p:nvPicPr>
          <p:cNvPr id="95" name="Google Shape;95;g3340ea6383b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75" y="2180375"/>
            <a:ext cx="400050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3340ea6383b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41175"/>
            <a:ext cx="399097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340ea6383b_0_39"/>
          <p:cNvSpPr txBox="1"/>
          <p:nvPr/>
        </p:nvSpPr>
        <p:spPr>
          <a:xfrm>
            <a:off x="557325" y="1003175"/>
            <a:ext cx="77214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United States has the highest total billionaire net worth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Technology, Finance &amp; Retail are the most profitable industries for billionaires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A6D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Wealth concentration is highly uneven, with a few countries and industries dominating</a:t>
            </a:r>
            <a:endParaRPr sz="1350">
              <a:solidFill>
                <a:srgbClr val="003A6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40ea6383b_0_58"/>
          <p:cNvSpPr txBox="1"/>
          <p:nvPr>
            <p:ph type="title"/>
          </p:nvPr>
        </p:nvSpPr>
        <p:spPr>
          <a:xfrm>
            <a:off x="465209" y="685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GB" sz="4100"/>
              <a:t>Geographical Distribution</a:t>
            </a:r>
            <a:endParaRPr/>
          </a:p>
        </p:txBody>
      </p:sp>
      <p:sp>
        <p:nvSpPr>
          <p:cNvPr id="103" name="Google Shape;103;g3340ea6383b_0_58"/>
          <p:cNvSpPr txBox="1"/>
          <p:nvPr/>
        </p:nvSpPr>
        <p:spPr>
          <a:xfrm>
            <a:off x="557325" y="1003175"/>
            <a:ext cx="77214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Mapped billionaires per country using a choropleth map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Shows unequal distribution in the whole world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4" name="Google Shape;104;g3340ea6383b_0_58"/>
          <p:cNvPicPr preferRelativeResize="0"/>
          <p:nvPr/>
        </p:nvPicPr>
        <p:blipFill rotWithShape="1">
          <a:blip r:embed="rId3">
            <a:alphaModFix/>
          </a:blip>
          <a:srcRect b="18539" l="3362" r="0" t="7006"/>
          <a:stretch/>
        </p:blipFill>
        <p:spPr>
          <a:xfrm>
            <a:off x="1174550" y="1897125"/>
            <a:ext cx="6794888" cy="21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40ea6383b_0_68"/>
          <p:cNvSpPr txBox="1"/>
          <p:nvPr>
            <p:ph type="title"/>
          </p:nvPr>
        </p:nvSpPr>
        <p:spPr>
          <a:xfrm>
            <a:off x="465209" y="685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GB" sz="4100"/>
              <a:t>Gender Analysis</a:t>
            </a:r>
            <a:endParaRPr/>
          </a:p>
        </p:txBody>
      </p:sp>
      <p:sp>
        <p:nvSpPr>
          <p:cNvPr id="110" name="Google Shape;110;g3340ea6383b_0_68"/>
          <p:cNvSpPr txBox="1"/>
          <p:nvPr/>
        </p:nvSpPr>
        <p:spPr>
          <a:xfrm>
            <a:off x="557325" y="1003175"/>
            <a:ext cx="77214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Significant gender gap: Male billionaires greatly outnumber female billionaires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Industries with higher female representation: Fashion, Retail, Food &amp; Beverage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Socioeconomic &amp; historical barriers limited female wealth accumulation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" name="Google Shape;111;g3340ea6383b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681" y="2150475"/>
            <a:ext cx="2929869" cy="21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340ea6383b_0_68"/>
          <p:cNvPicPr preferRelativeResize="0"/>
          <p:nvPr/>
        </p:nvPicPr>
        <p:blipFill rotWithShape="1">
          <a:blip r:embed="rId4">
            <a:alphaModFix/>
          </a:blip>
          <a:srcRect b="4379" l="0" r="0" t="0"/>
          <a:stretch/>
        </p:blipFill>
        <p:spPr>
          <a:xfrm>
            <a:off x="4276925" y="2150474"/>
            <a:ext cx="3110025" cy="21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40ea6383b_0_79"/>
          <p:cNvSpPr txBox="1"/>
          <p:nvPr>
            <p:ph type="title"/>
          </p:nvPr>
        </p:nvSpPr>
        <p:spPr>
          <a:xfrm>
            <a:off x="465209" y="685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GB" sz="4100"/>
              <a:t>Wealth Source Analysis</a:t>
            </a:r>
            <a:endParaRPr/>
          </a:p>
        </p:txBody>
      </p:sp>
      <p:sp>
        <p:nvSpPr>
          <p:cNvPr id="118" name="Google Shape;118;g3340ea6383b_0_79"/>
          <p:cNvSpPr txBox="1"/>
          <p:nvPr/>
        </p:nvSpPr>
        <p:spPr>
          <a:xfrm>
            <a:off x="557325" y="1003175"/>
            <a:ext cx="77214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Most billionaires are self-made (69.8%)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Industries with highest self-made billionaires: Tech, Manufacturing, Finance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●"/>
            </a:pPr>
            <a:r>
              <a:rPr lang="en-GB" sz="13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Regional differences: U.S. has highest share of self-made billionaires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9" name="Google Shape;119;g3340ea6383b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00" y="2434064"/>
            <a:ext cx="2391000" cy="21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340ea6383b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300" y="2076864"/>
            <a:ext cx="2133600" cy="281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3340ea6383b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000" y="2284200"/>
            <a:ext cx="28956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